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openxmlformats.org/officedocument/2006/relationships/metadata/core-properties" Target="docProps/core0.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presProps" Target="presProps.xml" /><Relationship Id="rId3" Type="http://schemas.openxmlformats.org/officeDocument/2006/relationships/slide" Target="slides/slide1.xml" /><Relationship Id="rId21" Type="http://schemas.openxmlformats.org/officeDocument/2006/relationships/tableStyles" Target="tableStyle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5" Type="http://schemas.openxmlformats.org/officeDocument/2006/relationships/slide" Target="slides/slide3.xml" /><Relationship Id="rId15" Type="http://schemas.openxmlformats.org/officeDocument/2006/relationships/slide" Target="slides/slide13.xml" /><Relationship Id="rId10" Type="http://schemas.openxmlformats.org/officeDocument/2006/relationships/slide" Target="slides/slide8.xml" /><Relationship Id="rId19" Type="http://schemas.openxmlformats.org/officeDocument/2006/relationships/viewProps" Target="viewProp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tBDfr" TargetMode="External" /><Relationship Id="rId2" Type="http://schemas.openxmlformats.org/officeDocument/2006/relationships/hyperlink" Target="https://bit.ly/3A1uf1Q" TargetMode="External"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2098800" y="967680"/>
            <a:ext cx="6792480" cy="1676160"/>
          </a:xfrm>
          <a:prstGeom prst="rect">
            <a:avLst/>
          </a:prstGeom>
          <a:noFill/>
          <a:ln w="0">
            <a:noFill/>
          </a:ln>
        </p:spPr>
        <p:txBody>
          <a:bodyPr lIns="91440" tIns="91440" rIns="91440" bIns="91440" anchor="b">
            <a:noAutofit/>
          </a:bodyPr>
          <a:lstStyle/>
          <a:p>
            <a:pPr indent="0">
              <a:buNone/>
            </a:pPr>
            <a:r>
              <a:rPr lang="fr-FR" sz="5500" b="0" u="none" strike="noStrike">
                <a:solidFill>
                  <a:schemeClr val="dk1"/>
                </a:solidFill>
                <a:effectLst/>
                <a:uFillTx/>
                <a:latin typeface="Arial"/>
              </a:rPr>
              <a:t>Click to edit the title text format</a:t>
            </a:r>
          </a:p>
        </p:txBody>
      </p:sp>
      <p:cxnSp>
        <p:nvCxnSpPr>
          <p:cNvPr id="4" name="Google Shape;11;p2"/>
          <p:cNvCxnSpPr/>
          <p:nvPr/>
        </p:nvCxnSpPr>
        <p:spPr>
          <a:xfrm flipH="1">
            <a:off x="5356080" y="2571480"/>
            <a:ext cx="3788280" cy="360"/>
          </a:xfrm>
          <a:prstGeom prst="straightConnector1">
            <a:avLst/>
          </a:prstGeom>
          <a:ln w="9525">
            <a:solidFill>
              <a:srgbClr val="F3F3F3"/>
            </a:solidFill>
            <a:round/>
          </a:ln>
        </p:spPr>
      </p:cxn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4912200" y="768960"/>
            <a:ext cx="4003200" cy="754560"/>
          </a:xfrm>
          <a:prstGeom prst="rect">
            <a:avLst/>
          </a:prstGeom>
          <a:noFill/>
          <a:ln w="0">
            <a:noFill/>
          </a:ln>
        </p:spPr>
        <p:txBody>
          <a:bodyPr lIns="91440" tIns="91440" rIns="91440" bIns="91440" anchor="b">
            <a:noAutofit/>
          </a:bodyPr>
          <a:lstStyle/>
          <a:p>
            <a:pPr indent="0" algn="r">
              <a:lnSpc>
                <a:spcPct val="100000"/>
              </a:lnSpc>
              <a:buNone/>
            </a:pPr>
            <a:r>
              <a:rPr lang="fr-FR" sz="4500" b="0" u="none" strike="noStrike">
                <a:solidFill>
                  <a:schemeClr val="dk1"/>
                </a:solidFill>
                <a:effectLst/>
                <a:uFillTx/>
                <a:latin typeface="DM Sans ExtraLight"/>
                <a:ea typeface="DM Sans ExtraLight"/>
              </a:rPr>
              <a:t>xx%</a:t>
            </a:r>
            <a:endParaRPr lang="fr-FR" sz="4500" b="0" u="none" strike="noStrike">
              <a:solidFill>
                <a:schemeClr val="dk1"/>
              </a:solidFill>
              <a:effectLst/>
              <a:uFillTx/>
              <a:latin typeface="Arial"/>
            </a:endParaRPr>
          </a:p>
        </p:txBody>
      </p:sp>
      <p:sp>
        <p:nvSpPr>
          <p:cNvPr id="33" name="PlaceHolder 2"/>
          <p:cNvSpPr>
            <a:spLocks noGrp="1"/>
          </p:cNvSpPr>
          <p:nvPr>
            <p:ph type="title"/>
          </p:nvPr>
        </p:nvSpPr>
        <p:spPr>
          <a:xfrm>
            <a:off x="228960" y="3058200"/>
            <a:ext cx="400320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dk1"/>
                </a:solidFill>
                <a:effectLst/>
                <a:uFillTx/>
                <a:latin typeface="DM Sans ExtraLight"/>
                <a:ea typeface="DM Sans ExtraLight"/>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228600" y="228600"/>
            <a:ext cx="5122440" cy="82944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35" name="Google Shape;104;p20"/>
          <p:cNvSpPr/>
          <p:nvPr/>
        </p:nvSpPr>
        <p:spPr>
          <a:xfrm>
            <a:off x="6557400" y="3947400"/>
            <a:ext cx="2357280" cy="7286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Karla"/>
                <a:ea typeface="Karla"/>
              </a:rPr>
              <a:t>CREDITS</a:t>
            </a:r>
            <a:r>
              <a:rPr lang="en" sz="1000" b="0" u="none" strike="noStrike">
                <a:solidFill>
                  <a:schemeClr val="dk1"/>
                </a:solidFill>
                <a:effectLst/>
                <a:uFillTx/>
                <a:latin typeface="Karla Light"/>
                <a:ea typeface="Karla Light"/>
              </a:rPr>
              <a:t>: This presentation template was created by </a:t>
            </a:r>
            <a:r>
              <a:rPr lang="en" sz="1000" b="1" u="sng" strike="noStrike">
                <a:solidFill>
                  <a:schemeClr val="dk1"/>
                </a:solidFill>
                <a:effectLst/>
                <a:uFillTx/>
                <a:latin typeface="Karla"/>
                <a:ea typeface="Karla"/>
                <a:hlinkClick r:id="rId2"/>
              </a:rPr>
              <a:t>Slidesgo</a:t>
            </a:r>
            <a:r>
              <a:rPr lang="en" sz="1000" b="0" u="none" strike="noStrike">
                <a:solidFill>
                  <a:schemeClr val="dk1"/>
                </a:solidFill>
                <a:effectLst/>
                <a:uFillTx/>
                <a:latin typeface="Karla Light"/>
                <a:ea typeface="Karla Light"/>
              </a:rPr>
              <a:t>, and includes icons, infographics &amp; images by </a:t>
            </a:r>
            <a:r>
              <a:rPr lang="en" sz="1000" b="1" u="sng" strike="noStrike">
                <a:solidFill>
                  <a:schemeClr val="dk1"/>
                </a:solidFill>
                <a:effectLst/>
                <a:uFillTx/>
                <a:latin typeface="Karla"/>
                <a:ea typeface="Karla"/>
                <a:hlinkClick r:id="rId3"/>
              </a:rPr>
              <a:t>Freepik</a:t>
            </a:r>
            <a:r>
              <a:rPr lang="en" sz="1000" b="1" u="none" strike="noStrike">
                <a:solidFill>
                  <a:schemeClr val="dk1"/>
                </a:solidFill>
                <a:effectLst/>
                <a:uFillTx/>
                <a:latin typeface="Karla"/>
                <a:ea typeface="Karla"/>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228600" y="465480"/>
            <a:ext cx="6225480" cy="196416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
        <p:nvSpPr>
          <p:cNvPr id="37" name="PlaceHolder 2"/>
          <p:cNvSpPr>
            <a:spLocks noGrp="1"/>
          </p:cNvSpPr>
          <p:nvPr>
            <p:ph type="title"/>
          </p:nvPr>
        </p:nvSpPr>
        <p:spPr>
          <a:xfrm>
            <a:off x="7647120" y="3453120"/>
            <a:ext cx="1267920" cy="896040"/>
          </a:xfrm>
          <a:prstGeom prst="rect">
            <a:avLst/>
          </a:prstGeom>
          <a:noFill/>
          <a:ln w="0">
            <a:noFill/>
          </a:ln>
        </p:spPr>
        <p:txBody>
          <a:bodyPr lIns="91440" tIns="91440" rIns="91440" bIns="91440" anchor="ctr">
            <a:noAutofit/>
          </a:bodyPr>
          <a:lstStyle/>
          <a:p>
            <a:pPr indent="0" algn="r">
              <a:lnSpc>
                <a:spcPct val="100000"/>
              </a:lnSpc>
              <a:buNone/>
            </a:pPr>
            <a:r>
              <a:rPr lang="fr-FR" sz="5000" b="0" u="none" strike="noStrike">
                <a:solidFill>
                  <a:schemeClr val="dk1"/>
                </a:solidFill>
                <a:effectLst/>
                <a:uFillTx/>
                <a:latin typeface="DM Sans ExtraLight"/>
                <a:ea typeface="DM Sans ExtraLight"/>
              </a:rPr>
              <a:t>xx%</a:t>
            </a:r>
            <a:endParaRPr lang="fr-FR" sz="5000" b="0" u="none" strike="noStrike">
              <a:solidFill>
                <a:schemeClr val="dk1"/>
              </a:solidFill>
              <a:effectLst/>
              <a:uFillTx/>
              <a:latin typeface="Arial"/>
            </a:endParaRPr>
          </a:p>
        </p:txBody>
      </p:sp>
      <p:cxnSp>
        <p:nvCxnSpPr>
          <p:cNvPr id="38" name="Google Shape;16;p3"/>
          <p:cNvCxnSpPr/>
          <p:nvPr/>
        </p:nvCxnSpPr>
        <p:spPr>
          <a:xfrm flipH="1">
            <a:off x="0" y="2571480"/>
            <a:ext cx="3825360" cy="360"/>
          </a:xfrm>
          <a:prstGeom prst="straightConnector1">
            <a:avLst/>
          </a:prstGeom>
          <a:ln w="9525">
            <a:solidFill>
              <a:srgbClr val="F3F3F3"/>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41" name="PlaceHolder 2"/>
          <p:cNvSpPr>
            <a:spLocks noGrp="1"/>
          </p:cNvSpPr>
          <p:nvPr>
            <p:ph type="body"/>
          </p:nvPr>
        </p:nvSpPr>
        <p:spPr>
          <a:xfrm>
            <a:off x="1211400" y="1963800"/>
            <a:ext cx="7703640" cy="15634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5"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46"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DM Sans ExtraLight"/>
                <a:ea typeface="DM Sans ExtraLight"/>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0" name="PlaceHolder 2"/>
          <p:cNvSpPr>
            <a:spLocks noGrp="1"/>
          </p:cNvSpPr>
          <p:nvPr>
            <p:ph type="title"/>
          </p:nvPr>
        </p:nvSpPr>
        <p:spPr>
          <a:xfrm>
            <a:off x="228600" y="228600"/>
            <a:ext cx="2168280" cy="726120"/>
          </a:xfrm>
          <a:prstGeom prst="rect">
            <a:avLst/>
          </a:prstGeom>
          <a:solidFill>
            <a:schemeClr val="lt1"/>
          </a:solidFill>
          <a:ln w="0">
            <a:noFill/>
          </a:ln>
        </p:spPr>
        <p:txBody>
          <a:bodyPr lIns="91440" tIns="91440" rIns="91440" bIns="91440" anchor="t">
            <a:noAutofit/>
          </a:bodyPr>
          <a:lstStyle/>
          <a:p>
            <a:pPr indent="0">
              <a:buNone/>
            </a:pPr>
            <a:r>
              <a:rPr lang="fr-FR" sz="20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51" name="Google Shape;112;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2"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53" name="Google Shape;115;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4"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55"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228600" y="631800"/>
            <a:ext cx="35150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 name="PlaceHolder 2"/>
          <p:cNvSpPr>
            <a:spLocks noGrp="1"/>
          </p:cNvSpPr>
          <p:nvPr>
            <p:ph type="title"/>
          </p:nvPr>
        </p:nvSpPr>
        <p:spPr>
          <a:xfrm>
            <a:off x="4396320" y="4430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6" name="PlaceHolder 3"/>
          <p:cNvSpPr>
            <a:spLocks noGrp="1"/>
          </p:cNvSpPr>
          <p:nvPr>
            <p:ph type="title"/>
          </p:nvPr>
        </p:nvSpPr>
        <p:spPr>
          <a:xfrm>
            <a:off x="4396320" y="300132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7" name="PlaceHolder 4"/>
          <p:cNvSpPr>
            <a:spLocks noGrp="1"/>
          </p:cNvSpPr>
          <p:nvPr>
            <p:ph type="title"/>
          </p:nvPr>
        </p:nvSpPr>
        <p:spPr>
          <a:xfrm>
            <a:off x="4396320" y="2214720"/>
            <a:ext cx="59940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8" name="PlaceHolder 5"/>
          <p:cNvSpPr>
            <a:spLocks noGrp="1"/>
          </p:cNvSpPr>
          <p:nvPr>
            <p:ph type="title"/>
          </p:nvPr>
        </p:nvSpPr>
        <p:spPr>
          <a:xfrm>
            <a:off x="4396320" y="3728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9" name="PlaceHolder 6"/>
          <p:cNvSpPr>
            <a:spLocks noGrp="1"/>
          </p:cNvSpPr>
          <p:nvPr>
            <p:ph type="title"/>
          </p:nvPr>
        </p:nvSpPr>
        <p:spPr>
          <a:xfrm>
            <a:off x="8314920" y="4430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10" name="PlaceHolder 7"/>
          <p:cNvSpPr>
            <a:spLocks noGrp="1"/>
          </p:cNvSpPr>
          <p:nvPr>
            <p:ph type="title"/>
          </p:nvPr>
        </p:nvSpPr>
        <p:spPr>
          <a:xfrm>
            <a:off x="8314920" y="300132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11" name="PlaceHolder 8"/>
          <p:cNvSpPr>
            <a:spLocks noGrp="1"/>
          </p:cNvSpPr>
          <p:nvPr>
            <p:ph type="title"/>
          </p:nvPr>
        </p:nvSpPr>
        <p:spPr>
          <a:xfrm>
            <a:off x="8314920" y="2214720"/>
            <a:ext cx="59940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12" name="PlaceHolder 9"/>
          <p:cNvSpPr>
            <a:spLocks noGrp="1"/>
          </p:cNvSpPr>
          <p:nvPr>
            <p:ph type="title"/>
          </p:nvPr>
        </p:nvSpPr>
        <p:spPr>
          <a:xfrm>
            <a:off x="8314920" y="3728880"/>
            <a:ext cx="60012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228600" y="228600"/>
            <a:ext cx="8686080" cy="69804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cxnSp>
        <p:nvCxnSpPr>
          <p:cNvPr id="14" name="Google Shape;66;p14"/>
          <p:cNvCxnSpPr/>
          <p:nvPr/>
        </p:nvCxnSpPr>
        <p:spPr>
          <a:xfrm flipH="1">
            <a:off x="3011400" y="2030040"/>
            <a:ext cx="6163200" cy="360"/>
          </a:xfrm>
          <a:prstGeom prst="straightConnector1">
            <a:avLst/>
          </a:prstGeom>
          <a:ln w="9525">
            <a:solidFill>
              <a:srgbClr val="F3F3F3"/>
            </a:solidFill>
            <a:round/>
          </a:ln>
        </p:spPr>
      </p:cxnSp>
      <p:sp>
        <p:nvSpPr>
          <p:cNvPr id="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228600"/>
            <a:ext cx="5322960" cy="18270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228600" y="2521440"/>
            <a:ext cx="5322960" cy="2392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8"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cxnSp>
        <p:nvCxnSpPr>
          <p:cNvPr id="19" name="Google Shape;71;p15"/>
          <p:cNvCxnSpPr/>
          <p:nvPr/>
        </p:nvCxnSpPr>
        <p:spPr>
          <a:xfrm flipH="1">
            <a:off x="-453600" y="2135520"/>
            <a:ext cx="5529240" cy="360"/>
          </a:xfrm>
          <a:prstGeom prst="straightConnector1">
            <a:avLst/>
          </a:prstGeom>
          <a:ln w="9525">
            <a:solidFill>
              <a:srgbClr val="F3F3F3"/>
            </a:solidFill>
            <a:roun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3308760" y="2163960"/>
            <a:ext cx="67860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22" name="PlaceHolder 2"/>
          <p:cNvSpPr>
            <a:spLocks noGrp="1"/>
          </p:cNvSpPr>
          <p:nvPr>
            <p:ph type="title"/>
          </p:nvPr>
        </p:nvSpPr>
        <p:spPr>
          <a:xfrm>
            <a:off x="243360" y="2163960"/>
            <a:ext cx="67752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23" name="PlaceHolder 3"/>
          <p:cNvSpPr>
            <a:spLocks noGrp="1"/>
          </p:cNvSpPr>
          <p:nvPr>
            <p:ph type="title"/>
          </p:nvPr>
        </p:nvSpPr>
        <p:spPr>
          <a:xfrm>
            <a:off x="6375240" y="2163960"/>
            <a:ext cx="67860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24" name="PlaceHolder 4"/>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228600" y="434232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26" name="PlaceHolder 2"/>
          <p:cNvSpPr>
            <a:spLocks noGrp="1"/>
          </p:cNvSpPr>
          <p:nvPr>
            <p:ph type="title"/>
          </p:nvPr>
        </p:nvSpPr>
        <p:spPr>
          <a:xfrm>
            <a:off x="6053760" y="2070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27" name="PlaceHolder 3"/>
          <p:cNvSpPr>
            <a:spLocks noGrp="1"/>
          </p:cNvSpPr>
          <p:nvPr>
            <p:ph type="title"/>
          </p:nvPr>
        </p:nvSpPr>
        <p:spPr>
          <a:xfrm>
            <a:off x="6053760" y="5925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28" name="PlaceHolder 4"/>
          <p:cNvSpPr>
            <a:spLocks noGrp="1"/>
          </p:cNvSpPr>
          <p:nvPr>
            <p:ph type="title"/>
          </p:nvPr>
        </p:nvSpPr>
        <p:spPr>
          <a:xfrm>
            <a:off x="3381480" y="592560"/>
            <a:ext cx="86400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29" name="PlaceHolder 5"/>
          <p:cNvSpPr>
            <a:spLocks noGrp="1"/>
          </p:cNvSpPr>
          <p:nvPr>
            <p:ph type="title"/>
          </p:nvPr>
        </p:nvSpPr>
        <p:spPr>
          <a:xfrm>
            <a:off x="3381480" y="2070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30" name="PlaceHolder 6"/>
          <p:cNvSpPr>
            <a:spLocks noGrp="1"/>
          </p:cNvSpPr>
          <p:nvPr>
            <p:ph type="title"/>
          </p:nvPr>
        </p:nvSpPr>
        <p:spPr>
          <a:xfrm>
            <a:off x="709200" y="59256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
        <p:nvSpPr>
          <p:cNvPr id="31" name="PlaceHolder 7"/>
          <p:cNvSpPr>
            <a:spLocks noGrp="1"/>
          </p:cNvSpPr>
          <p:nvPr>
            <p:ph type="title"/>
          </p:nvPr>
        </p:nvSpPr>
        <p:spPr>
          <a:xfrm>
            <a:off x="709200" y="2070720"/>
            <a:ext cx="86544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DM Sans ExtraLight"/>
                <a:ea typeface="DM Sans ExtraLight"/>
              </a:rPr>
              <a:t>xx%</a:t>
            </a:r>
            <a:endParaRPr lang="fr-FR" sz="2000" b="0" u="none" strike="noStrike">
              <a:solidFill>
                <a:schemeClr val="dk1"/>
              </a:solidFill>
              <a:effectLst/>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theme" Target="../theme/theme1.xml" /></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 /><Relationship Id="rId2" Type="http://schemas.openxmlformats.org/officeDocument/2006/relationships/slideLayout" Target="../slideLayouts/slideLayout23.xml" /><Relationship Id="rId1" Type="http://schemas.openxmlformats.org/officeDocument/2006/relationships/slideLayout" Target="../slideLayouts/slideLayout22.xml" /><Relationship Id="rId4"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6.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2095560" y="971640"/>
            <a:ext cx="6791040" cy="1676160"/>
          </a:xfrm>
          <a:prstGeom prst="rect">
            <a:avLst/>
          </a:prstGeom>
          <a:noFill/>
          <a:ln w="0">
            <a:noFill/>
          </a:ln>
        </p:spPr>
        <p:txBody>
          <a:bodyPr lIns="91440" tIns="91440" rIns="91440" bIns="91440" anchor="b">
            <a:normAutofit fontScale="92500" lnSpcReduction="9999"/>
          </a:bodyPr>
          <a:lstStyle/>
          <a:p>
            <a:pPr indent="0" algn="r">
              <a:lnSpc>
                <a:spcPct val="100000"/>
              </a:lnSpc>
              <a:buNone/>
              <a:tabLst>
                <a:tab pos="0" algn="l"/>
              </a:tabLst>
            </a:pPr>
            <a:r>
              <a:rPr lang="en" sz="5500" b="0" u="none" strike="noStrike">
                <a:solidFill>
                  <a:schemeClr val="dk1"/>
                </a:solidFill>
                <a:effectLst/>
                <a:uFillTx/>
                <a:latin typeface="DM Sans ExtraLight"/>
                <a:ea typeface="DM Sans ExtraLight"/>
              </a:rPr>
              <a:t>Management in Organizations</a:t>
            </a:r>
            <a:endParaRPr lang="fr-FR" sz="5500" b="0" u="none" strike="noStrike">
              <a:solidFill>
                <a:schemeClr val="dk1"/>
              </a:solidFill>
              <a:effectLst/>
              <a:uFillTx/>
              <a:latin typeface="Arial"/>
            </a:endParaRPr>
          </a:p>
        </p:txBody>
      </p:sp>
      <p:sp>
        <p:nvSpPr>
          <p:cNvPr id="57" name="PlaceHolder 2"/>
          <p:cNvSpPr>
            <a:spLocks noGrp="1"/>
          </p:cNvSpPr>
          <p:nvPr>
            <p:ph type="subTitle"/>
          </p:nvPr>
        </p:nvSpPr>
        <p:spPr>
          <a:xfrm>
            <a:off x="266760" y="4305240"/>
            <a:ext cx="5248080" cy="561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u="none" strike="noStrike">
                <a:solidFill>
                  <a:schemeClr val="dk1"/>
                </a:solidFill>
                <a:effectLst/>
                <a:uFillTx/>
                <a:latin typeface="Karla Light"/>
                <a:ea typeface="Karla Light"/>
              </a:rPr>
              <a:t>Understanding definitions, functions, and levels of management</a:t>
            </a:r>
            <a:endParaRPr lang="en-US" sz="1600" b="0" u="none" strike="noStrike">
              <a:solidFill>
                <a:srgbClr val="FFFFFF"/>
              </a:solidFill>
              <a:effectLst/>
              <a:uFillTx/>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228600" y="466560"/>
            <a:ext cx="6229080" cy="19616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u="none" strike="noStrike">
                <a:solidFill>
                  <a:schemeClr val="dk1"/>
                </a:solidFill>
                <a:effectLst/>
                <a:uFillTx/>
                <a:latin typeface="DM Sans ExtraLight"/>
                <a:ea typeface="DM Sans ExtraLight"/>
              </a:rPr>
              <a:t>Levels of Management</a:t>
            </a:r>
            <a:endParaRPr lang="fr-FR" sz="5000" b="0" u="none" strike="noStrike">
              <a:solidFill>
                <a:schemeClr val="dk1"/>
              </a:solidFill>
              <a:effectLst/>
              <a:uFillTx/>
              <a:latin typeface="Arial"/>
            </a:endParaRPr>
          </a:p>
        </p:txBody>
      </p:sp>
      <p:sp>
        <p:nvSpPr>
          <p:cNvPr id="79" name="PlaceHolder 2"/>
          <p:cNvSpPr>
            <a:spLocks noGrp="1"/>
          </p:cNvSpPr>
          <p:nvPr>
            <p:ph type="subTitle"/>
          </p:nvPr>
        </p:nvSpPr>
        <p:spPr>
          <a:xfrm>
            <a:off x="3828960" y="4352760"/>
            <a:ext cx="5086080" cy="561600"/>
          </a:xfrm>
          <a:prstGeom prst="rect">
            <a:avLst/>
          </a:prstGeom>
          <a:noFill/>
          <a:ln w="0">
            <a:noFill/>
          </a:ln>
        </p:spPr>
        <p:txBody>
          <a:bodyPr lIns="91440" tIns="91440" rIns="91440" bIns="91440" anchor="b">
            <a:normAutofit/>
          </a:bodyPr>
          <a:lstStyle/>
          <a:p>
            <a:pPr indent="0" algn="ctr">
              <a:buNone/>
            </a:pPr>
            <a:endParaRPr lang="en-US" sz="1400" b="0" u="none" strike="noStrike">
              <a:solidFill>
                <a:schemeClr val="dk1"/>
              </a:solidFill>
              <a:effectLst/>
              <a:uFillTx/>
              <a:latin typeface="Karla Light"/>
              <a:ea typeface="Karla Light"/>
            </a:endParaRPr>
          </a:p>
        </p:txBody>
      </p:sp>
      <p:sp>
        <p:nvSpPr>
          <p:cNvPr id="80" name="PlaceHolder 3"/>
          <p:cNvSpPr>
            <a:spLocks noGrp="1"/>
          </p:cNvSpPr>
          <p:nvPr>
            <p:ph type="title"/>
          </p:nvPr>
        </p:nvSpPr>
        <p:spPr>
          <a:xfrm>
            <a:off x="7648560" y="3457440"/>
            <a:ext cx="1266480" cy="894960"/>
          </a:xfrm>
          <a:prstGeom prst="rect">
            <a:avLst/>
          </a:prstGeom>
          <a:noFill/>
          <a:ln w="0">
            <a:noFill/>
          </a:ln>
        </p:spPr>
        <p:txBody>
          <a:bodyPr lIns="91440" tIns="91440" rIns="91440" bIns="91440" anchor="ctr">
            <a:normAutofit lnSpcReduction="9999"/>
          </a:bodyPr>
          <a:lstStyle/>
          <a:p>
            <a:pPr indent="0" algn="r">
              <a:lnSpc>
                <a:spcPct val="100000"/>
              </a:lnSpc>
              <a:buNone/>
              <a:tabLst>
                <a:tab pos="0" algn="l"/>
              </a:tabLst>
            </a:pPr>
            <a:r>
              <a:rPr lang="en" sz="5000" b="0" u="none" strike="noStrike">
                <a:solidFill>
                  <a:schemeClr val="dk1"/>
                </a:solidFill>
                <a:effectLst/>
                <a:uFillTx/>
                <a:latin typeface="DM Sans ExtraLight"/>
                <a:ea typeface="DM Sans ExtraLight"/>
              </a:rPr>
              <a:t>03</a:t>
            </a:r>
            <a:endParaRPr lang="fr-FR" sz="5000" b="0" u="none" strike="noStrike">
              <a:solidFill>
                <a:schemeClr val="dk1"/>
              </a:solidFill>
              <a:effectLst/>
              <a:uFillTx/>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Top Management</a:t>
            </a:r>
            <a:endParaRPr lang="fr-FR" sz="3000" b="0" u="none" strike="noStrike">
              <a:solidFill>
                <a:schemeClr val="dk1"/>
              </a:solidFill>
              <a:effectLst/>
              <a:uFillTx/>
              <a:latin typeface="Arial"/>
            </a:endParaRPr>
          </a:p>
        </p:txBody>
      </p:sp>
      <p:sp>
        <p:nvSpPr>
          <p:cNvPr id="82"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Top management refers to the highest level of the organizational hierarchy, responsible for setting strategic goals and making high-level decisions. This includes positions such as CEO, CFO, and other executive roles. Top management develops policies, allocates resources, and represents the organization to stakeholders and the public.</a:t>
            </a:r>
            <a:endParaRPr lang="en-US" sz="1400" b="0" u="none" strike="noStrike">
              <a:solidFill>
                <a:srgbClr val="FFFFFF"/>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Google Shape;166;p30"/>
          <p:cNvPicPr/>
          <p:nvPr/>
        </p:nvPicPr>
        <p:blipFill>
          <a:blip r:embed="rId2">
            <a:alphaModFix amt="60000"/>
          </a:blip>
          <a:srcRect l="24910" t="46081" r="51100"/>
          <a:stretch/>
        </p:blipFill>
        <p:spPr>
          <a:xfrm>
            <a:off x="5715720" y="0"/>
            <a:ext cx="3427920" cy="5143320"/>
          </a:xfrm>
          <a:prstGeom prst="rect">
            <a:avLst/>
          </a:prstGeom>
          <a:noFill/>
          <a:ln w="0">
            <a:noFill/>
          </a:ln>
        </p:spPr>
      </p:pic>
      <p:sp>
        <p:nvSpPr>
          <p:cNvPr id="84"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Middle Management</a:t>
            </a:r>
            <a:endParaRPr lang="fr-FR" sz="3000" b="0" u="none" strike="noStrike">
              <a:solidFill>
                <a:schemeClr val="dk1"/>
              </a:solidFill>
              <a:effectLst/>
              <a:uFillTx/>
              <a:latin typeface="Arial"/>
            </a:endParaRPr>
          </a:p>
        </p:txBody>
      </p:sp>
      <p:sp>
        <p:nvSpPr>
          <p:cNvPr id="85"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Middle management acts as a bridge between top management and lower management. They are responsible for implementing the strategies set by top management and overseeing the day-to-day operations. Middle managers coordinate activities, manage teams, and ensure that company policies and objectives are met at the operational level.</a:t>
            </a:r>
            <a:endParaRPr lang="fr-FR" sz="1400" b="0" u="none" strike="noStrike">
              <a:solidFill>
                <a:srgbClr val="000000"/>
              </a:solidFill>
              <a:effectLst/>
              <a:uFillTx/>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Lower Management</a:t>
            </a:r>
            <a:endParaRPr lang="fr-FR" sz="3000" b="0" u="none" strike="noStrike">
              <a:solidFill>
                <a:schemeClr val="dk1"/>
              </a:solidFill>
              <a:effectLst/>
              <a:uFillTx/>
              <a:latin typeface="Arial"/>
            </a:endParaRPr>
          </a:p>
        </p:txBody>
      </p:sp>
      <p:sp>
        <p:nvSpPr>
          <p:cNvPr id="87"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Lower management consists of frontline managers who supervise and manage the day-to-day activities of employees. Their role includes directing the workforce, providing guidance, and ensuring tasks are completed effectively. Lower managers play a critical role in the organization by directly influencing employee performance and operational efficiency.</a:t>
            </a:r>
            <a:endParaRPr lang="en-US" sz="1400" b="0" u="none" strike="noStrike">
              <a:solidFill>
                <a:srgbClr val="FFFFFF"/>
              </a:solidFill>
              <a:effectLst/>
              <a:uFillTx/>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Google Shape;166;p30"/>
          <p:cNvPicPr/>
          <p:nvPr/>
        </p:nvPicPr>
        <p:blipFill>
          <a:blip r:embed="rId2">
            <a:alphaModFix amt="60000"/>
          </a:blip>
          <a:srcRect l="24910" t="46081" r="51100"/>
          <a:stretch/>
        </p:blipFill>
        <p:spPr>
          <a:xfrm>
            <a:off x="5715720" y="0"/>
            <a:ext cx="3427920" cy="5143320"/>
          </a:xfrm>
          <a:prstGeom prst="rect">
            <a:avLst/>
          </a:prstGeom>
          <a:noFill/>
          <a:ln w="0">
            <a:noFill/>
          </a:ln>
        </p:spPr>
      </p:pic>
      <p:sp>
        <p:nvSpPr>
          <p:cNvPr id="89"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Conclusions</a:t>
            </a:r>
            <a:endParaRPr lang="fr-FR" sz="3000" b="0" u="none" strike="noStrike">
              <a:solidFill>
                <a:schemeClr val="dk1"/>
              </a:solidFill>
              <a:effectLst/>
              <a:uFillTx/>
              <a:latin typeface="Arial"/>
            </a:endParaRPr>
          </a:p>
        </p:txBody>
      </p:sp>
      <p:sp>
        <p:nvSpPr>
          <p:cNvPr id="90"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Management is essential for ensuring organizational effectiveness and efficiency. Understanding its definitions, core functions, and levels helps leaders effectively guide their organizations. By mastering planning, organizing, leading, and controlling, managers can achieve strategic objectives while fostering a productive workplace culture.</a:t>
            </a:r>
            <a:endParaRPr lang="fr-FR" sz="1400" b="0" u="none" strike="noStrike">
              <a:solidFill>
                <a:srgbClr val="000000"/>
              </a:solidFill>
              <a:effectLst/>
              <a:uFillTx/>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idx="4294967295"/>
          </p:nvPr>
        </p:nvSpPr>
        <p:spPr>
          <a:xfrm>
            <a:off x="3081600" y="1681200"/>
            <a:ext cx="7044793" cy="10886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500" b="0" u="none" strike="noStrike">
                <a:solidFill>
                  <a:schemeClr val="dk1"/>
                </a:solidFill>
                <a:effectLst/>
                <a:uFillTx/>
                <a:latin typeface="DM Sans ExtraLight"/>
                <a:ea typeface="DM Sans ExtraLight"/>
              </a:rPr>
              <a:t>Thank you!</a:t>
            </a:r>
            <a:endParaRPr lang="fr-FR" sz="4500" b="0" u="none" strike="noStrike">
              <a:solidFill>
                <a:schemeClr val="dk1"/>
              </a:solidFill>
              <a:effectLst/>
              <a:uFillTx/>
              <a:latin typeface="Arial"/>
            </a:endParaRPr>
          </a:p>
        </p:txBody>
      </p:sp>
      <p:cxnSp>
        <p:nvCxnSpPr>
          <p:cNvPr id="103" name="Google Shape;295;p40"/>
          <p:cNvCxnSpPr/>
          <p:nvPr/>
        </p:nvCxnSpPr>
        <p:spPr>
          <a:xfrm flipH="1">
            <a:off x="0" y="2769840"/>
            <a:ext cx="6163200" cy="360"/>
          </a:xfrm>
          <a:prstGeom prst="straightConnector1">
            <a:avLst/>
          </a:prstGeom>
          <a:ln w="9525">
            <a:solidFill>
              <a:srgbClr val="F3F3F3"/>
            </a:solidFill>
            <a:roun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Introduction</a:t>
            </a:r>
            <a:endParaRPr lang="fr-FR" sz="3000" b="0" u="none" strike="noStrike">
              <a:solidFill>
                <a:schemeClr val="dk1"/>
              </a:solidFill>
              <a:effectLst/>
              <a:uFillTx/>
              <a:latin typeface="Arial"/>
            </a:endParaRPr>
          </a:p>
        </p:txBody>
      </p:sp>
      <p:sp>
        <p:nvSpPr>
          <p:cNvPr id="59"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Management is a critical function in organizations that involves planning, organizing, leading, and controlling resources to achieve objectives. This presentation covers the definitions of management, its essential functions, and levels within an organization, highlighting the importance of effective management in today's corporate landscape.</a:t>
            </a:r>
            <a:endParaRPr lang="en-US" sz="1400" b="0" u="none" strike="noStrike">
              <a:solidFill>
                <a:srgbClr val="FFFFFF"/>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228600" y="466560"/>
            <a:ext cx="6229080" cy="19616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u="none" strike="noStrike">
                <a:solidFill>
                  <a:schemeClr val="dk1"/>
                </a:solidFill>
                <a:effectLst/>
                <a:uFillTx/>
                <a:latin typeface="DM Sans ExtraLight"/>
                <a:ea typeface="DM Sans ExtraLight"/>
              </a:rPr>
              <a:t>Management Definitions</a:t>
            </a:r>
            <a:endParaRPr lang="fr-FR" sz="5000" b="0" u="none" strike="noStrike">
              <a:solidFill>
                <a:schemeClr val="dk1"/>
              </a:solidFill>
              <a:effectLst/>
              <a:uFillTx/>
              <a:latin typeface="Arial"/>
            </a:endParaRPr>
          </a:p>
        </p:txBody>
      </p:sp>
      <p:sp>
        <p:nvSpPr>
          <p:cNvPr id="61" name="PlaceHolder 2"/>
          <p:cNvSpPr>
            <a:spLocks noGrp="1"/>
          </p:cNvSpPr>
          <p:nvPr>
            <p:ph type="subTitle"/>
          </p:nvPr>
        </p:nvSpPr>
        <p:spPr>
          <a:xfrm>
            <a:off x="3828960" y="4352760"/>
            <a:ext cx="5086080" cy="561600"/>
          </a:xfrm>
          <a:prstGeom prst="rect">
            <a:avLst/>
          </a:prstGeom>
          <a:noFill/>
          <a:ln w="0">
            <a:noFill/>
          </a:ln>
        </p:spPr>
        <p:txBody>
          <a:bodyPr lIns="91440" tIns="91440" rIns="91440" bIns="91440" anchor="b">
            <a:normAutofit/>
          </a:bodyPr>
          <a:lstStyle/>
          <a:p>
            <a:pPr indent="0" algn="ctr">
              <a:buNone/>
            </a:pPr>
            <a:endParaRPr lang="en-US" sz="1400" b="0" u="none" strike="noStrike">
              <a:solidFill>
                <a:schemeClr val="dk1"/>
              </a:solidFill>
              <a:effectLst/>
              <a:uFillTx/>
              <a:latin typeface="Karla Light"/>
              <a:ea typeface="Karla Light"/>
            </a:endParaRPr>
          </a:p>
        </p:txBody>
      </p:sp>
      <p:sp>
        <p:nvSpPr>
          <p:cNvPr id="62" name="PlaceHolder 3"/>
          <p:cNvSpPr>
            <a:spLocks noGrp="1"/>
          </p:cNvSpPr>
          <p:nvPr>
            <p:ph type="title"/>
          </p:nvPr>
        </p:nvSpPr>
        <p:spPr>
          <a:xfrm>
            <a:off x="7648560" y="3457440"/>
            <a:ext cx="1266480" cy="894960"/>
          </a:xfrm>
          <a:prstGeom prst="rect">
            <a:avLst/>
          </a:prstGeom>
          <a:noFill/>
          <a:ln w="0">
            <a:noFill/>
          </a:ln>
        </p:spPr>
        <p:txBody>
          <a:bodyPr lIns="91440" tIns="91440" rIns="91440" bIns="91440" anchor="ctr">
            <a:normAutofit lnSpcReduction="9999"/>
          </a:bodyPr>
          <a:lstStyle/>
          <a:p>
            <a:pPr indent="0" algn="r">
              <a:lnSpc>
                <a:spcPct val="100000"/>
              </a:lnSpc>
              <a:buNone/>
              <a:tabLst>
                <a:tab pos="0" algn="l"/>
              </a:tabLst>
            </a:pPr>
            <a:r>
              <a:rPr lang="en" sz="5000" b="0" u="none" strike="noStrike">
                <a:solidFill>
                  <a:schemeClr val="dk1"/>
                </a:solidFill>
                <a:effectLst/>
                <a:uFillTx/>
                <a:latin typeface="DM Sans ExtraLight"/>
                <a:ea typeface="DM Sans ExtraLight"/>
              </a:rPr>
              <a:t>01</a:t>
            </a:r>
            <a:endParaRPr lang="fr-FR" sz="5000" b="0" u="none" strike="noStrike">
              <a:solidFill>
                <a:schemeClr val="dk1"/>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Google Shape;166;p30"/>
          <p:cNvPicPr/>
          <p:nvPr/>
        </p:nvPicPr>
        <p:blipFill>
          <a:blip r:embed="rId2">
            <a:alphaModFix amt="60000"/>
          </a:blip>
          <a:srcRect l="24910" t="46081" r="51100"/>
          <a:stretch/>
        </p:blipFill>
        <p:spPr>
          <a:xfrm>
            <a:off x="5715720" y="0"/>
            <a:ext cx="3427920" cy="5143320"/>
          </a:xfrm>
          <a:prstGeom prst="rect">
            <a:avLst/>
          </a:prstGeom>
          <a:noFill/>
          <a:ln w="0">
            <a:noFill/>
          </a:ln>
        </p:spPr>
      </p:pic>
      <p:sp>
        <p:nvSpPr>
          <p:cNvPr id="64"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Traditional Definition</a:t>
            </a:r>
            <a:endParaRPr lang="fr-FR" sz="3000" b="0" u="none" strike="noStrike">
              <a:solidFill>
                <a:schemeClr val="dk1"/>
              </a:solidFill>
              <a:effectLst/>
              <a:uFillTx/>
              <a:latin typeface="Arial"/>
            </a:endParaRPr>
          </a:p>
        </p:txBody>
      </p:sp>
      <p:sp>
        <p:nvSpPr>
          <p:cNvPr id="65"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The traditional definition of management focuses on the process of getting things done through people. It emphasizes control and the hierarchical structure, primarily aiming at achieving efficiency and effectiveness in organizational operations. Management is often viewed as a function performed by specific individuals with authority.</a:t>
            </a:r>
            <a:endParaRPr lang="fr-FR" sz="1400" b="0" u="none" strike="noStrike">
              <a:solidFill>
                <a:srgbClr val="000000"/>
              </a:solidFill>
              <a:effectLst/>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Modern Definition</a:t>
            </a:r>
            <a:endParaRPr lang="fr-FR" sz="3000" b="0" u="none" strike="noStrike">
              <a:solidFill>
                <a:schemeClr val="dk1"/>
              </a:solidFill>
              <a:effectLst/>
              <a:uFillTx/>
              <a:latin typeface="Arial"/>
            </a:endParaRPr>
          </a:p>
        </p:txBody>
      </p:sp>
      <p:sp>
        <p:nvSpPr>
          <p:cNvPr id="67"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In contrast, the modern definition of management recognizes the dynamic and adaptive nature of organizational leadership. It incorporates a broader perspective that includes influencing and motivating people, fostering collaboration, and adapting to change. Management today is seen as a function that involves not only authority but also emotional intelligence and social skills.</a:t>
            </a:r>
            <a:endParaRPr lang="en-US" sz="1400" b="0" u="none" strike="noStrike">
              <a:solidFill>
                <a:srgbClr val="FFFFFF"/>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228600" y="466560"/>
            <a:ext cx="6229080" cy="19616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u="none" strike="noStrike">
                <a:solidFill>
                  <a:schemeClr val="dk1"/>
                </a:solidFill>
                <a:effectLst/>
                <a:uFillTx/>
                <a:latin typeface="DM Sans ExtraLight"/>
                <a:ea typeface="DM Sans ExtraLight"/>
              </a:rPr>
              <a:t>Functions of Management</a:t>
            </a:r>
            <a:endParaRPr lang="fr-FR" sz="5000" b="0" u="none" strike="noStrike">
              <a:solidFill>
                <a:schemeClr val="dk1"/>
              </a:solidFill>
              <a:effectLst/>
              <a:uFillTx/>
              <a:latin typeface="Arial"/>
            </a:endParaRPr>
          </a:p>
        </p:txBody>
      </p:sp>
      <p:sp>
        <p:nvSpPr>
          <p:cNvPr id="69" name="PlaceHolder 2"/>
          <p:cNvSpPr>
            <a:spLocks noGrp="1"/>
          </p:cNvSpPr>
          <p:nvPr>
            <p:ph type="subTitle"/>
          </p:nvPr>
        </p:nvSpPr>
        <p:spPr>
          <a:xfrm>
            <a:off x="3828960" y="4352760"/>
            <a:ext cx="5086080" cy="561600"/>
          </a:xfrm>
          <a:prstGeom prst="rect">
            <a:avLst/>
          </a:prstGeom>
          <a:noFill/>
          <a:ln w="0">
            <a:noFill/>
          </a:ln>
        </p:spPr>
        <p:txBody>
          <a:bodyPr lIns="91440" tIns="91440" rIns="91440" bIns="91440" anchor="b">
            <a:normAutofit/>
          </a:bodyPr>
          <a:lstStyle/>
          <a:p>
            <a:pPr indent="0" algn="ctr">
              <a:buNone/>
            </a:pPr>
            <a:endParaRPr lang="en-US" sz="1400" b="0" u="none" strike="noStrike">
              <a:solidFill>
                <a:schemeClr val="dk1"/>
              </a:solidFill>
              <a:effectLst/>
              <a:uFillTx/>
              <a:latin typeface="Karla Light"/>
              <a:ea typeface="Karla Light"/>
            </a:endParaRPr>
          </a:p>
        </p:txBody>
      </p:sp>
      <p:sp>
        <p:nvSpPr>
          <p:cNvPr id="70" name="PlaceHolder 3"/>
          <p:cNvSpPr>
            <a:spLocks noGrp="1"/>
          </p:cNvSpPr>
          <p:nvPr>
            <p:ph type="title"/>
          </p:nvPr>
        </p:nvSpPr>
        <p:spPr>
          <a:xfrm>
            <a:off x="7648560" y="3457440"/>
            <a:ext cx="1266480" cy="894960"/>
          </a:xfrm>
          <a:prstGeom prst="rect">
            <a:avLst/>
          </a:prstGeom>
          <a:noFill/>
          <a:ln w="0">
            <a:noFill/>
          </a:ln>
        </p:spPr>
        <p:txBody>
          <a:bodyPr lIns="91440" tIns="91440" rIns="91440" bIns="91440" anchor="ctr">
            <a:normAutofit lnSpcReduction="9999"/>
          </a:bodyPr>
          <a:lstStyle/>
          <a:p>
            <a:pPr indent="0" algn="r">
              <a:lnSpc>
                <a:spcPct val="100000"/>
              </a:lnSpc>
              <a:buNone/>
              <a:tabLst>
                <a:tab pos="0" algn="l"/>
              </a:tabLst>
            </a:pPr>
            <a:r>
              <a:rPr lang="en" sz="5000" b="0" u="none" strike="noStrike">
                <a:solidFill>
                  <a:schemeClr val="dk1"/>
                </a:solidFill>
                <a:effectLst/>
                <a:uFillTx/>
                <a:latin typeface="DM Sans ExtraLight"/>
                <a:ea typeface="DM Sans ExtraLight"/>
              </a:rPr>
              <a:t>02</a:t>
            </a:r>
            <a:endParaRPr lang="fr-FR" sz="5000" b="0" u="none" strike="noStrike">
              <a:solidFill>
                <a:schemeClr val="dk1"/>
              </a:solidFill>
              <a:effectLst/>
              <a:uFillTx/>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Planning</a:t>
            </a:r>
            <a:endParaRPr lang="fr-FR" sz="3000" b="0" u="none" strike="noStrike">
              <a:solidFill>
                <a:schemeClr val="dk1"/>
              </a:solidFill>
              <a:effectLst/>
              <a:uFillTx/>
              <a:latin typeface="Arial"/>
            </a:endParaRPr>
          </a:p>
        </p:txBody>
      </p:sp>
      <p:sp>
        <p:nvSpPr>
          <p:cNvPr id="72"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Planning is the first critical function of management, involving setting objectives and determining the best course of action to achieve them. It requires analyzing the current situation, forecasting future conditions, and assessing resources. Effective planning helps in allocating resources efficiently and guiding the organization toward its goals.</a:t>
            </a:r>
            <a:endParaRPr lang="en-US" sz="1400" b="0" u="none" strike="noStrike">
              <a:solidFill>
                <a:srgbClr val="FFFFFF"/>
              </a:solidFill>
              <a:effectLst/>
              <a:uFillTx/>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228600" y="228600"/>
            <a:ext cx="8686440" cy="694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Organizing</a:t>
            </a:r>
            <a:endParaRPr lang="fr-FR" sz="3000" b="0" u="none" strike="noStrike">
              <a:solidFill>
                <a:schemeClr val="dk1"/>
              </a:solidFill>
              <a:effectLst/>
              <a:uFillTx/>
              <a:latin typeface="Arial"/>
            </a:endParaRPr>
          </a:p>
        </p:txBody>
      </p:sp>
      <p:sp>
        <p:nvSpPr>
          <p:cNvPr id="74" name="PlaceHolder 2"/>
          <p:cNvSpPr>
            <a:spLocks noGrp="1"/>
          </p:cNvSpPr>
          <p:nvPr>
            <p:ph type="subTitle"/>
          </p:nvPr>
        </p:nvSpPr>
        <p:spPr>
          <a:xfrm>
            <a:off x="3009960" y="2571840"/>
            <a:ext cx="5905080" cy="23428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Organizing is the management function that involves arranging resources and tasks to achieve the organization's objectives. This includes establishing a structure for the workforce, defining roles and responsibilities, and allocating resources effectively. A well-organized framework ensures that operational processes run smoothly and efficiently, enabling collaboration among team members.</a:t>
            </a:r>
            <a:endParaRPr lang="en-US" sz="1400" b="0" u="none" strike="noStrike">
              <a:solidFill>
                <a:srgbClr val="FFFFFF"/>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Google Shape;166;p30"/>
          <p:cNvPicPr/>
          <p:nvPr/>
        </p:nvPicPr>
        <p:blipFill>
          <a:blip r:embed="rId2">
            <a:alphaModFix amt="60000"/>
          </a:blip>
          <a:srcRect l="24910" t="46081" r="51100"/>
          <a:stretch/>
        </p:blipFill>
        <p:spPr>
          <a:xfrm>
            <a:off x="5715720" y="0"/>
            <a:ext cx="3427920" cy="5143320"/>
          </a:xfrm>
          <a:prstGeom prst="rect">
            <a:avLst/>
          </a:prstGeom>
          <a:noFill/>
          <a:ln w="0">
            <a:noFill/>
          </a:ln>
        </p:spPr>
      </p:pic>
      <p:sp>
        <p:nvSpPr>
          <p:cNvPr id="76" name="PlaceHolder 1"/>
          <p:cNvSpPr>
            <a:spLocks noGrp="1"/>
          </p:cNvSpPr>
          <p:nvPr>
            <p:ph type="title"/>
          </p:nvPr>
        </p:nvSpPr>
        <p:spPr>
          <a:xfrm>
            <a:off x="228600" y="228600"/>
            <a:ext cx="5324040" cy="1828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DM Sans ExtraLight"/>
                <a:ea typeface="DM Sans ExtraLight"/>
              </a:rPr>
              <a:t>Leading</a:t>
            </a:r>
            <a:endParaRPr lang="fr-FR" sz="3000" b="0" u="none" strike="noStrike">
              <a:solidFill>
                <a:schemeClr val="dk1"/>
              </a:solidFill>
              <a:effectLst/>
              <a:uFillTx/>
              <a:latin typeface="Arial"/>
            </a:endParaRPr>
          </a:p>
        </p:txBody>
      </p:sp>
      <p:sp>
        <p:nvSpPr>
          <p:cNvPr id="77" name="PlaceHolder 2"/>
          <p:cNvSpPr>
            <a:spLocks noGrp="1"/>
          </p:cNvSpPr>
          <p:nvPr>
            <p:ph/>
          </p:nvPr>
        </p:nvSpPr>
        <p:spPr>
          <a:xfrm>
            <a:off x="228600" y="2523960"/>
            <a:ext cx="5324040" cy="2390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Karla Light"/>
                <a:ea typeface="Karla Light"/>
              </a:rPr>
              <a:t>Leading is the process of motivating and guiding individuals or teams to achieve organizational goals. It involves communicating effectively, providing direction, and inspiring employees. Leadership skills include emotional intelligence, conflict resolution, and the ability to foster a positive work environment. Effective leaders build strong relationships with their teams, facilitating a culture of engagement and productivity.</a:t>
            </a:r>
            <a:endParaRPr lang="fr-FR" sz="1400" b="0" u="none" strike="noStrike">
              <a:solidFill>
                <a:srgbClr val="000000"/>
              </a:solidFill>
              <a:effectLst/>
              <a:uFillTx/>
              <a:latin typeface="Arial"/>
            </a:endParaRPr>
          </a:p>
        </p:txBody>
      </p:sp>
    </p:spTree>
  </p:cSld>
  <p:clrMapOvr>
    <a:masterClrMapping/>
  </p:clrMapOvr>
</p:sld>
</file>

<file path=ppt/theme/theme1.xml><?xml version="1.0" encoding="utf-8"?>
<a:theme xmlns:a="http://schemas.openxmlformats.org/drawingml/2006/main" name="Secret Service by Slidesgo">
  <a:themeElements>
    <a:clrScheme name="Simple Light">
      <a:dk1>
        <a:srgbClr val="F3F3F3"/>
      </a:dk1>
      <a:lt1>
        <a:srgbClr val="1D1D1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(16:9)</PresentationFormat>
  <Slides>15</Slides>
  <Notes>0</Notes>
  <HiddenSlides>0</HiddenSlide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Secret Service by Slidesgo</vt:lpstr>
      <vt:lpstr>Slidesgo Final Pages</vt:lpstr>
      <vt:lpstr>Management in Organizations</vt:lpstr>
      <vt:lpstr>Introduction</vt:lpstr>
      <vt:lpstr>Management Definitions</vt:lpstr>
      <vt:lpstr>Traditional Definition</vt:lpstr>
      <vt:lpstr>Modern Definition</vt:lpstr>
      <vt:lpstr>Functions of Management</vt:lpstr>
      <vt:lpstr>Planning</vt:lpstr>
      <vt:lpstr>Organizing</vt:lpstr>
      <vt:lpstr>Leading</vt:lpstr>
      <vt:lpstr>Levels of Management</vt:lpstr>
      <vt:lpstr>Top Management</vt:lpstr>
      <vt:lpstr>Middle Management</vt:lpstr>
      <vt:lpstr>Lower Management</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in Organizations</dc:title>
  <cp:lastModifiedBy>Pardeep Singh</cp:lastModifiedBy>
  <cp:revision>1</cp:revision>
  <dcterms:modified xsi:type="dcterms:W3CDTF">2025-07-09T13:34:19Z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2025-07-09T10:24:32Z</dcterms:created>
  <dc:creator>Unknown Creator</dc:creator>
  <dc:description/>
  <dc:language>en-US</dc:language>
  <cp:lastModifiedBy>Unknown Creator</cp:lastModifiedBy>
  <dcterms:modified xsi:type="dcterms:W3CDTF">2025-07-09T10:24:32Z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15</vt:r8>
  </property>
</Properties>
</file>